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90" r:id="rId3"/>
    <p:sldId id="291" r:id="rId4"/>
    <p:sldId id="292" r:id="rId5"/>
    <p:sldId id="304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281" r:id="rId18"/>
    <p:sldId id="282" r:id="rId19"/>
    <p:sldId id="283" r:id="rId20"/>
    <p:sldId id="289" r:id="rId21"/>
    <p:sldId id="284" r:id="rId22"/>
    <p:sldId id="285" r:id="rId23"/>
    <p:sldId id="286" r:id="rId24"/>
    <p:sldId id="305" r:id="rId25"/>
    <p:sldId id="276" r:id="rId26"/>
    <p:sldId id="277" r:id="rId27"/>
    <p:sldId id="274" r:id="rId28"/>
    <p:sldId id="278" r:id="rId29"/>
    <p:sldId id="279" r:id="rId30"/>
    <p:sldId id="270" r:id="rId31"/>
    <p:sldId id="280" r:id="rId32"/>
    <p:sldId id="287" r:id="rId33"/>
    <p:sldId id="28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5660" autoAdjust="0"/>
  </p:normalViewPr>
  <p:slideViewPr>
    <p:cSldViewPr snapToGrid="0">
      <p:cViewPr>
        <p:scale>
          <a:sx n="66" d="100"/>
          <a:sy n="66" d="100"/>
        </p:scale>
        <p:origin x="-1195" y="-48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6A40DF-7367-4E5A-800E-FC8C34A4998C}" type="doc">
      <dgm:prSet loTypeId="urn:microsoft.com/office/officeart/2005/8/layout/process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A5561C26-A8D6-4E05-958B-E3C3E7642446}">
      <dgm:prSet phldrT="[Text]"/>
      <dgm:spPr/>
      <dgm:t>
        <a:bodyPr/>
        <a:lstStyle/>
        <a:p>
          <a:r>
            <a:rPr lang="en-US" dirty="0" smtClean="0"/>
            <a:t>Read road network and attractions </a:t>
          </a:r>
          <a:r>
            <a:rPr lang="en-US" dirty="0" err="1" smtClean="0"/>
            <a:t>dataframes</a:t>
          </a:r>
          <a:r>
            <a:rPr lang="en-US" dirty="0" smtClean="0"/>
            <a:t>.</a:t>
          </a:r>
          <a:endParaRPr lang="en-US" dirty="0"/>
        </a:p>
      </dgm:t>
    </dgm:pt>
    <dgm:pt modelId="{BF435BA6-DD0C-4E84-9A7D-A0FD636DD6DB}" type="parTrans" cxnId="{FBC73FD1-F38A-46AC-BBEB-058BCA15E177}">
      <dgm:prSet/>
      <dgm:spPr/>
      <dgm:t>
        <a:bodyPr/>
        <a:lstStyle/>
        <a:p>
          <a:endParaRPr lang="en-US"/>
        </a:p>
      </dgm:t>
    </dgm:pt>
    <dgm:pt modelId="{E00563A4-1382-411D-88E5-1349501478E2}" type="sibTrans" cxnId="{FBC73FD1-F38A-46AC-BBEB-058BCA15E177}">
      <dgm:prSet/>
      <dgm:spPr/>
      <dgm:t>
        <a:bodyPr/>
        <a:lstStyle/>
        <a:p>
          <a:endParaRPr lang="en-US"/>
        </a:p>
      </dgm:t>
    </dgm:pt>
    <dgm:pt modelId="{8877D25A-B950-4A3D-9075-499ACAB93C56}">
      <dgm:prSet phldrT="[Text]"/>
      <dgm:spPr/>
      <dgm:t>
        <a:bodyPr/>
        <a:lstStyle/>
        <a:p>
          <a:r>
            <a:rPr lang="en-US" dirty="0" smtClean="0"/>
            <a:t>Create </a:t>
          </a:r>
          <a:r>
            <a:rPr lang="en-US" dirty="0" err="1" smtClean="0"/>
            <a:t>NetworkX</a:t>
          </a:r>
          <a:r>
            <a:rPr lang="en-US" dirty="0" smtClean="0"/>
            <a:t> graph and strongly connected subgraph for roads.</a:t>
          </a:r>
          <a:endParaRPr lang="en-US" dirty="0"/>
        </a:p>
      </dgm:t>
    </dgm:pt>
    <dgm:pt modelId="{3E29B4BF-810F-4632-A4E1-0AD364B4FE51}" type="parTrans" cxnId="{8FF48B80-BC70-4E9A-A648-DE38F967D20D}">
      <dgm:prSet/>
      <dgm:spPr/>
      <dgm:t>
        <a:bodyPr/>
        <a:lstStyle/>
        <a:p>
          <a:endParaRPr lang="en-US"/>
        </a:p>
      </dgm:t>
    </dgm:pt>
    <dgm:pt modelId="{55773C2A-A866-4ED1-8432-33696AFD4C9C}" type="sibTrans" cxnId="{8FF48B80-BC70-4E9A-A648-DE38F967D20D}">
      <dgm:prSet/>
      <dgm:spPr/>
      <dgm:t>
        <a:bodyPr/>
        <a:lstStyle/>
        <a:p>
          <a:endParaRPr lang="en-US"/>
        </a:p>
      </dgm:t>
    </dgm:pt>
    <dgm:pt modelId="{8F72ECE1-115F-4685-A552-01A9C6A992A3}">
      <dgm:prSet phldrT="[Text]"/>
      <dgm:spPr/>
      <dgm:t>
        <a:bodyPr/>
        <a:lstStyle/>
        <a:p>
          <a:r>
            <a:rPr lang="en-US" dirty="0" smtClean="0"/>
            <a:t>Find “optimal” solution for set number of days.</a:t>
          </a:r>
          <a:endParaRPr lang="en-US" dirty="0"/>
        </a:p>
      </dgm:t>
    </dgm:pt>
    <dgm:pt modelId="{4701B06A-B965-4B45-9DAE-B1A85E65F6F0}" type="parTrans" cxnId="{D56F446E-38C2-42DB-BAAA-82E918C508C1}">
      <dgm:prSet/>
      <dgm:spPr/>
      <dgm:t>
        <a:bodyPr/>
        <a:lstStyle/>
        <a:p>
          <a:endParaRPr lang="en-US"/>
        </a:p>
      </dgm:t>
    </dgm:pt>
    <dgm:pt modelId="{B89EEBF8-9070-4DA9-84EA-F1C0D77CFA45}" type="sibTrans" cxnId="{D56F446E-38C2-42DB-BAAA-82E918C508C1}">
      <dgm:prSet/>
      <dgm:spPr/>
      <dgm:t>
        <a:bodyPr/>
        <a:lstStyle/>
        <a:p>
          <a:endParaRPr lang="en-US"/>
        </a:p>
      </dgm:t>
    </dgm:pt>
    <dgm:pt modelId="{8BE05E68-F452-49C8-AA0E-FAC380774E69}">
      <dgm:prSet phldrT="[Text]"/>
      <dgm:spPr/>
      <dgm:t>
        <a:bodyPr/>
        <a:lstStyle/>
        <a:p>
          <a:r>
            <a:rPr lang="en-US" dirty="0" smtClean="0"/>
            <a:t>Output itinerary and map.</a:t>
          </a:r>
          <a:endParaRPr lang="en-US" dirty="0"/>
        </a:p>
      </dgm:t>
    </dgm:pt>
    <dgm:pt modelId="{8FC1A961-6A4E-43C9-9893-34C67B9DF8F3}" type="parTrans" cxnId="{0789CAFE-248B-4511-AB2A-68F6939D7494}">
      <dgm:prSet/>
      <dgm:spPr/>
      <dgm:t>
        <a:bodyPr/>
        <a:lstStyle/>
        <a:p>
          <a:endParaRPr lang="en-US"/>
        </a:p>
      </dgm:t>
    </dgm:pt>
    <dgm:pt modelId="{30515F83-1B3A-4A8B-BC10-13D4B6101316}" type="sibTrans" cxnId="{0789CAFE-248B-4511-AB2A-68F6939D7494}">
      <dgm:prSet/>
      <dgm:spPr/>
      <dgm:t>
        <a:bodyPr/>
        <a:lstStyle/>
        <a:p>
          <a:endParaRPr lang="en-US"/>
        </a:p>
      </dgm:t>
    </dgm:pt>
    <dgm:pt modelId="{34886C90-0525-429F-88A8-A8B03AC349B2}" type="pres">
      <dgm:prSet presAssocID="{546A40DF-7367-4E5A-800E-FC8C34A4998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591C2AB-C205-4886-883A-0471D67FEFD5}" type="pres">
      <dgm:prSet presAssocID="{A5561C26-A8D6-4E05-958B-E3C3E7642446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5EA5C1-4665-49AE-917D-9B1A9A9616A6}" type="pres">
      <dgm:prSet presAssocID="{E00563A4-1382-411D-88E5-1349501478E2}" presName="sibTrans" presStyleLbl="sibTrans2D1" presStyleIdx="0" presStyleCnt="3"/>
      <dgm:spPr/>
      <dgm:t>
        <a:bodyPr/>
        <a:lstStyle/>
        <a:p>
          <a:endParaRPr lang="en-US"/>
        </a:p>
      </dgm:t>
    </dgm:pt>
    <dgm:pt modelId="{2C4BE58E-E9EE-48A8-B07F-AE792222103D}" type="pres">
      <dgm:prSet presAssocID="{E00563A4-1382-411D-88E5-1349501478E2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4293F097-218A-495F-AA21-C9D31B06D2AB}" type="pres">
      <dgm:prSet presAssocID="{8877D25A-B950-4A3D-9075-499ACAB93C56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A61D05-9181-4D13-AD7B-B6596F51DD59}" type="pres">
      <dgm:prSet presAssocID="{55773C2A-A866-4ED1-8432-33696AFD4C9C}" presName="sibTrans" presStyleLbl="sibTrans2D1" presStyleIdx="1" presStyleCnt="3"/>
      <dgm:spPr/>
      <dgm:t>
        <a:bodyPr/>
        <a:lstStyle/>
        <a:p>
          <a:endParaRPr lang="en-US"/>
        </a:p>
      </dgm:t>
    </dgm:pt>
    <dgm:pt modelId="{580AB384-04CA-47D4-B104-3E5ADA08C0FE}" type="pres">
      <dgm:prSet presAssocID="{55773C2A-A866-4ED1-8432-33696AFD4C9C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461EFD86-CECF-4D67-843F-BA8E919D4562}" type="pres">
      <dgm:prSet presAssocID="{8F72ECE1-115F-4685-A552-01A9C6A992A3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37805A-A1BA-4BD2-888A-23205800DDD5}" type="pres">
      <dgm:prSet presAssocID="{B89EEBF8-9070-4DA9-84EA-F1C0D77CFA45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4DE769B-C6E9-48C6-9E38-7D5E97C396A4}" type="pres">
      <dgm:prSet presAssocID="{B89EEBF8-9070-4DA9-84EA-F1C0D77CFA45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1539D29D-8628-461C-9C45-D1CB6390251A}" type="pres">
      <dgm:prSet presAssocID="{8BE05E68-F452-49C8-AA0E-FAC380774E69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ECE7064-6D44-4286-AD2E-4CBB9CD48082}" type="presOf" srcId="{8F72ECE1-115F-4685-A552-01A9C6A992A3}" destId="{461EFD86-CECF-4D67-843F-BA8E919D4562}" srcOrd="0" destOrd="0" presId="urn:microsoft.com/office/officeart/2005/8/layout/process1"/>
    <dgm:cxn modelId="{485E3D6E-3A21-4595-8462-65483D4DB102}" type="presOf" srcId="{55773C2A-A866-4ED1-8432-33696AFD4C9C}" destId="{580AB384-04CA-47D4-B104-3E5ADA08C0FE}" srcOrd="1" destOrd="0" presId="urn:microsoft.com/office/officeart/2005/8/layout/process1"/>
    <dgm:cxn modelId="{D56F446E-38C2-42DB-BAAA-82E918C508C1}" srcId="{546A40DF-7367-4E5A-800E-FC8C34A4998C}" destId="{8F72ECE1-115F-4685-A552-01A9C6A992A3}" srcOrd="2" destOrd="0" parTransId="{4701B06A-B965-4B45-9DAE-B1A85E65F6F0}" sibTransId="{B89EEBF8-9070-4DA9-84EA-F1C0D77CFA45}"/>
    <dgm:cxn modelId="{B9859936-1C34-40A4-9C4E-BCA48EE54455}" type="presOf" srcId="{E00563A4-1382-411D-88E5-1349501478E2}" destId="{DD5EA5C1-4665-49AE-917D-9B1A9A9616A6}" srcOrd="0" destOrd="0" presId="urn:microsoft.com/office/officeart/2005/8/layout/process1"/>
    <dgm:cxn modelId="{05419A34-CDE8-4388-A20C-9BFB397B72F1}" type="presOf" srcId="{546A40DF-7367-4E5A-800E-FC8C34A4998C}" destId="{34886C90-0525-429F-88A8-A8B03AC349B2}" srcOrd="0" destOrd="0" presId="urn:microsoft.com/office/officeart/2005/8/layout/process1"/>
    <dgm:cxn modelId="{F761F293-A6E0-449F-B4FF-62262F6037BC}" type="presOf" srcId="{E00563A4-1382-411D-88E5-1349501478E2}" destId="{2C4BE58E-E9EE-48A8-B07F-AE792222103D}" srcOrd="1" destOrd="0" presId="urn:microsoft.com/office/officeart/2005/8/layout/process1"/>
    <dgm:cxn modelId="{85199751-6A9C-490A-B0E7-6CAB343C88F6}" type="presOf" srcId="{B89EEBF8-9070-4DA9-84EA-F1C0D77CFA45}" destId="{94DE769B-C6E9-48C6-9E38-7D5E97C396A4}" srcOrd="1" destOrd="0" presId="urn:microsoft.com/office/officeart/2005/8/layout/process1"/>
    <dgm:cxn modelId="{B1EEA14C-93C1-47FE-BBB4-DAEB19671EA5}" type="presOf" srcId="{B89EEBF8-9070-4DA9-84EA-F1C0D77CFA45}" destId="{0537805A-A1BA-4BD2-888A-23205800DDD5}" srcOrd="0" destOrd="0" presId="urn:microsoft.com/office/officeart/2005/8/layout/process1"/>
    <dgm:cxn modelId="{8FF48B80-BC70-4E9A-A648-DE38F967D20D}" srcId="{546A40DF-7367-4E5A-800E-FC8C34A4998C}" destId="{8877D25A-B950-4A3D-9075-499ACAB93C56}" srcOrd="1" destOrd="0" parTransId="{3E29B4BF-810F-4632-A4E1-0AD364B4FE51}" sibTransId="{55773C2A-A866-4ED1-8432-33696AFD4C9C}"/>
    <dgm:cxn modelId="{FBC73FD1-F38A-46AC-BBEB-058BCA15E177}" srcId="{546A40DF-7367-4E5A-800E-FC8C34A4998C}" destId="{A5561C26-A8D6-4E05-958B-E3C3E7642446}" srcOrd="0" destOrd="0" parTransId="{BF435BA6-DD0C-4E84-9A7D-A0FD636DD6DB}" sibTransId="{E00563A4-1382-411D-88E5-1349501478E2}"/>
    <dgm:cxn modelId="{AC0621F6-2741-49B6-AC66-63901AEFF527}" type="presOf" srcId="{8877D25A-B950-4A3D-9075-499ACAB93C56}" destId="{4293F097-218A-495F-AA21-C9D31B06D2AB}" srcOrd="0" destOrd="0" presId="urn:microsoft.com/office/officeart/2005/8/layout/process1"/>
    <dgm:cxn modelId="{693D4E66-2307-4930-B9E7-439D878BEDDD}" type="presOf" srcId="{A5561C26-A8D6-4E05-958B-E3C3E7642446}" destId="{9591C2AB-C205-4886-883A-0471D67FEFD5}" srcOrd="0" destOrd="0" presId="urn:microsoft.com/office/officeart/2005/8/layout/process1"/>
    <dgm:cxn modelId="{A29585E8-C2C3-45A0-81DC-0FF8E1B0DE1C}" type="presOf" srcId="{8BE05E68-F452-49C8-AA0E-FAC380774E69}" destId="{1539D29D-8628-461C-9C45-D1CB6390251A}" srcOrd="0" destOrd="0" presId="urn:microsoft.com/office/officeart/2005/8/layout/process1"/>
    <dgm:cxn modelId="{0789CAFE-248B-4511-AB2A-68F6939D7494}" srcId="{546A40DF-7367-4E5A-800E-FC8C34A4998C}" destId="{8BE05E68-F452-49C8-AA0E-FAC380774E69}" srcOrd="3" destOrd="0" parTransId="{8FC1A961-6A4E-43C9-9893-34C67B9DF8F3}" sibTransId="{30515F83-1B3A-4A8B-BC10-13D4B6101316}"/>
    <dgm:cxn modelId="{E743CC09-D118-45EE-8E55-8E8A939A6321}" type="presOf" srcId="{55773C2A-A866-4ED1-8432-33696AFD4C9C}" destId="{81A61D05-9181-4D13-AD7B-B6596F51DD59}" srcOrd="0" destOrd="0" presId="urn:microsoft.com/office/officeart/2005/8/layout/process1"/>
    <dgm:cxn modelId="{2DDEED5C-15D9-4FEC-9F04-45ACF2390E9B}" type="presParOf" srcId="{34886C90-0525-429F-88A8-A8B03AC349B2}" destId="{9591C2AB-C205-4886-883A-0471D67FEFD5}" srcOrd="0" destOrd="0" presId="urn:microsoft.com/office/officeart/2005/8/layout/process1"/>
    <dgm:cxn modelId="{EF63529B-60DE-483D-8A92-E37313E9C813}" type="presParOf" srcId="{34886C90-0525-429F-88A8-A8B03AC349B2}" destId="{DD5EA5C1-4665-49AE-917D-9B1A9A9616A6}" srcOrd="1" destOrd="0" presId="urn:microsoft.com/office/officeart/2005/8/layout/process1"/>
    <dgm:cxn modelId="{40FA0755-BF8A-4746-888B-073C5DDDC196}" type="presParOf" srcId="{DD5EA5C1-4665-49AE-917D-9B1A9A9616A6}" destId="{2C4BE58E-E9EE-48A8-B07F-AE792222103D}" srcOrd="0" destOrd="0" presId="urn:microsoft.com/office/officeart/2005/8/layout/process1"/>
    <dgm:cxn modelId="{D5B94D89-6331-4537-BF63-E944658A39E7}" type="presParOf" srcId="{34886C90-0525-429F-88A8-A8B03AC349B2}" destId="{4293F097-218A-495F-AA21-C9D31B06D2AB}" srcOrd="2" destOrd="0" presId="urn:microsoft.com/office/officeart/2005/8/layout/process1"/>
    <dgm:cxn modelId="{50EA9BD6-A40C-4497-94B9-2FCA6A42157F}" type="presParOf" srcId="{34886C90-0525-429F-88A8-A8B03AC349B2}" destId="{81A61D05-9181-4D13-AD7B-B6596F51DD59}" srcOrd="3" destOrd="0" presId="urn:microsoft.com/office/officeart/2005/8/layout/process1"/>
    <dgm:cxn modelId="{CE5FFA87-2204-49AF-9E64-4B57FBC0D347}" type="presParOf" srcId="{81A61D05-9181-4D13-AD7B-B6596F51DD59}" destId="{580AB384-04CA-47D4-B104-3E5ADA08C0FE}" srcOrd="0" destOrd="0" presId="urn:microsoft.com/office/officeart/2005/8/layout/process1"/>
    <dgm:cxn modelId="{4756B236-F7F8-45CD-872B-5B6155C4BA2E}" type="presParOf" srcId="{34886C90-0525-429F-88A8-A8B03AC349B2}" destId="{461EFD86-CECF-4D67-843F-BA8E919D4562}" srcOrd="4" destOrd="0" presId="urn:microsoft.com/office/officeart/2005/8/layout/process1"/>
    <dgm:cxn modelId="{743413DA-05C3-4F22-AB22-658D34CEF89D}" type="presParOf" srcId="{34886C90-0525-429F-88A8-A8B03AC349B2}" destId="{0537805A-A1BA-4BD2-888A-23205800DDD5}" srcOrd="5" destOrd="0" presId="urn:microsoft.com/office/officeart/2005/8/layout/process1"/>
    <dgm:cxn modelId="{409EB6DF-74A5-458D-B2F2-9ACBACC3947F}" type="presParOf" srcId="{0537805A-A1BA-4BD2-888A-23205800DDD5}" destId="{94DE769B-C6E9-48C6-9E38-7D5E97C396A4}" srcOrd="0" destOrd="0" presId="urn:microsoft.com/office/officeart/2005/8/layout/process1"/>
    <dgm:cxn modelId="{51224DF5-EF60-47F2-A33A-C447E68735B5}" type="presParOf" srcId="{34886C90-0525-429F-88A8-A8B03AC349B2}" destId="{1539D29D-8628-461C-9C45-D1CB6390251A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91C2AB-C205-4886-883A-0471D67FEFD5}">
      <dsp:nvSpPr>
        <dsp:cNvPr id="0" name=""/>
        <dsp:cNvSpPr/>
      </dsp:nvSpPr>
      <dsp:spPr>
        <a:xfrm>
          <a:off x="4621" y="1427469"/>
          <a:ext cx="2020453" cy="149639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Read road network and attractions </a:t>
          </a:r>
          <a:r>
            <a:rPr lang="en-US" sz="1800" kern="1200" dirty="0" err="1" smtClean="0"/>
            <a:t>dataframes</a:t>
          </a:r>
          <a:r>
            <a:rPr lang="en-US" sz="1800" kern="1200" dirty="0" smtClean="0"/>
            <a:t>.</a:t>
          </a:r>
          <a:endParaRPr lang="en-US" sz="1800" kern="1200" dirty="0"/>
        </a:p>
      </dsp:txBody>
      <dsp:txXfrm>
        <a:off x="48449" y="1471297"/>
        <a:ext cx="1932797" cy="1408742"/>
      </dsp:txXfrm>
    </dsp:sp>
    <dsp:sp modelId="{DD5EA5C1-4665-49AE-917D-9B1A9A9616A6}">
      <dsp:nvSpPr>
        <dsp:cNvPr id="0" name=""/>
        <dsp:cNvSpPr/>
      </dsp:nvSpPr>
      <dsp:spPr>
        <a:xfrm>
          <a:off x="2227119" y="1925132"/>
          <a:ext cx="428336" cy="50107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2227119" y="2025346"/>
        <a:ext cx="299835" cy="300644"/>
      </dsp:txXfrm>
    </dsp:sp>
    <dsp:sp modelId="{4293F097-218A-495F-AA21-C9D31B06D2AB}">
      <dsp:nvSpPr>
        <dsp:cNvPr id="0" name=""/>
        <dsp:cNvSpPr/>
      </dsp:nvSpPr>
      <dsp:spPr>
        <a:xfrm>
          <a:off x="2833255" y="1427469"/>
          <a:ext cx="2020453" cy="149639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Create </a:t>
          </a:r>
          <a:r>
            <a:rPr lang="en-US" sz="1800" kern="1200" dirty="0" err="1" smtClean="0"/>
            <a:t>NetworkX</a:t>
          </a:r>
          <a:r>
            <a:rPr lang="en-US" sz="1800" kern="1200" dirty="0" smtClean="0"/>
            <a:t> graph and strongly connected subgraph for roads.</a:t>
          </a:r>
          <a:endParaRPr lang="en-US" sz="1800" kern="1200" dirty="0"/>
        </a:p>
      </dsp:txBody>
      <dsp:txXfrm>
        <a:off x="2877083" y="1471297"/>
        <a:ext cx="1932797" cy="1408742"/>
      </dsp:txXfrm>
    </dsp:sp>
    <dsp:sp modelId="{81A61D05-9181-4D13-AD7B-B6596F51DD59}">
      <dsp:nvSpPr>
        <dsp:cNvPr id="0" name=""/>
        <dsp:cNvSpPr/>
      </dsp:nvSpPr>
      <dsp:spPr>
        <a:xfrm>
          <a:off x="5055754" y="1925132"/>
          <a:ext cx="428336" cy="50107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5055754" y="2025346"/>
        <a:ext cx="299835" cy="300644"/>
      </dsp:txXfrm>
    </dsp:sp>
    <dsp:sp modelId="{461EFD86-CECF-4D67-843F-BA8E919D4562}">
      <dsp:nvSpPr>
        <dsp:cNvPr id="0" name=""/>
        <dsp:cNvSpPr/>
      </dsp:nvSpPr>
      <dsp:spPr>
        <a:xfrm>
          <a:off x="5661890" y="1427469"/>
          <a:ext cx="2020453" cy="149639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Find “optimal” solution for set number of days.</a:t>
          </a:r>
          <a:endParaRPr lang="en-US" sz="1800" kern="1200" dirty="0"/>
        </a:p>
      </dsp:txBody>
      <dsp:txXfrm>
        <a:off x="5705718" y="1471297"/>
        <a:ext cx="1932797" cy="1408742"/>
      </dsp:txXfrm>
    </dsp:sp>
    <dsp:sp modelId="{0537805A-A1BA-4BD2-888A-23205800DDD5}">
      <dsp:nvSpPr>
        <dsp:cNvPr id="0" name=""/>
        <dsp:cNvSpPr/>
      </dsp:nvSpPr>
      <dsp:spPr>
        <a:xfrm>
          <a:off x="7884389" y="1925132"/>
          <a:ext cx="428336" cy="50107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7884389" y="2025346"/>
        <a:ext cx="299835" cy="300644"/>
      </dsp:txXfrm>
    </dsp:sp>
    <dsp:sp modelId="{1539D29D-8628-461C-9C45-D1CB6390251A}">
      <dsp:nvSpPr>
        <dsp:cNvPr id="0" name=""/>
        <dsp:cNvSpPr/>
      </dsp:nvSpPr>
      <dsp:spPr>
        <a:xfrm>
          <a:off x="8490525" y="1427469"/>
          <a:ext cx="2020453" cy="1496398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Output itinerary and map.</a:t>
          </a:r>
          <a:endParaRPr lang="en-US" sz="1800" kern="1200" dirty="0"/>
        </a:p>
      </dsp:txBody>
      <dsp:txXfrm>
        <a:off x="8534353" y="1471297"/>
        <a:ext cx="1932797" cy="14087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10.png>
</file>

<file path=ppt/media/image11.png>
</file>

<file path=ppt/media/image12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6116D-050C-45C3-A8D6-63DD7672A0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53551D-CD84-496E-B041-15A89650A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459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Based on a salary of $50k</a:t>
            </a:r>
            <a:r>
              <a:rPr lang="en-US" baseline="0" dirty="0" smtClean="0"/>
              <a:t> per year (~ $24 per </a:t>
            </a:r>
            <a:r>
              <a:rPr lang="en-US" baseline="0" dirty="0" err="1" smtClean="0"/>
              <a:t>hr</a:t>
            </a:r>
            <a:r>
              <a:rPr lang="en-US" baseline="0" dirty="0" smtClean="0"/>
              <a:t> for a 40 hour work week)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9D4CF1-5C44-42D8-A8CC-4D1DD78CC1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536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06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747595" y="1605280"/>
            <a:ext cx="10759440" cy="10160"/>
          </a:xfrm>
          <a:prstGeom prst="line">
            <a:avLst/>
          </a:prstGeom>
          <a:ln w="19050">
            <a:solidFill>
              <a:srgbClr val="003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91124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3125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V="1">
            <a:off x="747595" y="1605280"/>
            <a:ext cx="10759440" cy="10160"/>
          </a:xfrm>
          <a:prstGeom prst="line">
            <a:avLst/>
          </a:prstGeom>
          <a:ln w="19050">
            <a:solidFill>
              <a:srgbClr val="003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365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259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 flipV="1">
            <a:off x="747595" y="1605280"/>
            <a:ext cx="10759440" cy="10160"/>
          </a:xfrm>
          <a:prstGeom prst="line">
            <a:avLst/>
          </a:prstGeom>
          <a:ln w="19050">
            <a:solidFill>
              <a:srgbClr val="003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91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747595" y="1605280"/>
            <a:ext cx="10759440" cy="10160"/>
          </a:xfrm>
          <a:prstGeom prst="line">
            <a:avLst/>
          </a:prstGeom>
          <a:ln w="19050">
            <a:solidFill>
              <a:srgbClr val="003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515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747595" y="1605280"/>
            <a:ext cx="10759440" cy="10160"/>
          </a:xfrm>
          <a:prstGeom prst="line">
            <a:avLst/>
          </a:prstGeom>
          <a:ln w="19050">
            <a:solidFill>
              <a:srgbClr val="0032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7867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950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6630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443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80DF5-69E4-473A-904E-E11A45280D24}" type="datetimeFigureOut">
              <a:rPr lang="en-US" smtClean="0"/>
              <a:t>11/22/2016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FF8D9-9283-44D8-98DA-ADAAE608E56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264160"/>
          </a:xfrm>
          <a:prstGeom prst="rect">
            <a:avLst/>
          </a:prstGeom>
          <a:solidFill>
            <a:srgbClr val="003296"/>
          </a:solidFill>
          <a:ln>
            <a:solidFill>
              <a:srgbClr val="0032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1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3.emf"/><Relationship Id="rId4" Type="http://schemas.openxmlformats.org/officeDocument/2006/relationships/package" Target="../embeddings/Microsoft_Excel_Worksheet1.xlsx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122363"/>
            <a:ext cx="10952480" cy="2387600"/>
          </a:xfrm>
        </p:spPr>
        <p:txBody>
          <a:bodyPr anchor="ctr"/>
          <a:lstStyle/>
          <a:p>
            <a:r>
              <a:rPr lang="en-US" dirty="0" smtClean="0"/>
              <a:t>Vacation Itinerary Generation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3680" y="3327718"/>
            <a:ext cx="9144000" cy="2849562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Sudesh</a:t>
            </a:r>
            <a:r>
              <a:rPr lang="en-US" dirty="0" smtClean="0"/>
              <a:t> Agrawal</a:t>
            </a:r>
          </a:p>
          <a:p>
            <a:r>
              <a:rPr lang="en-US" dirty="0" smtClean="0"/>
              <a:t>Melissa Lee</a:t>
            </a:r>
          </a:p>
          <a:p>
            <a:r>
              <a:rPr lang="en-US" dirty="0" smtClean="0"/>
              <a:t>Paul </a:t>
            </a:r>
            <a:r>
              <a:rPr lang="en-US" dirty="0" err="1" smtClean="0"/>
              <a:t>Ruess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ORI 397 Computational Optimization</a:t>
            </a:r>
          </a:p>
          <a:p>
            <a:endParaRPr lang="en-US" dirty="0"/>
          </a:p>
          <a:p>
            <a:r>
              <a:rPr lang="en-US" dirty="0" smtClean="0"/>
              <a:t>November 22, 2016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972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Raw data</a:t>
            </a:r>
          </a:p>
          <a:p>
            <a:pPr lvl="1"/>
            <a:r>
              <a:rPr lang="en-US" dirty="0" smtClean="0"/>
              <a:t>Coordinate system: World Geodetic System 1984 (WGS84)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618637" y="2840587"/>
            <a:ext cx="10857502" cy="2894120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716313" y="6444183"/>
            <a:ext cx="66083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http://docs.qgis.org/testing/en/docs/pyqgis_developer_cookbook/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6027" y="3050629"/>
            <a:ext cx="918341" cy="362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relevant roads by ‘</a:t>
            </a:r>
            <a:r>
              <a:rPr lang="en-US" dirty="0" err="1" smtClean="0"/>
              <a:t>fclass</a:t>
            </a:r>
            <a:r>
              <a:rPr lang="en-US" dirty="0" smtClean="0"/>
              <a:t>’ attribute</a:t>
            </a:r>
          </a:p>
          <a:p>
            <a:r>
              <a:rPr lang="en-US" dirty="0" smtClean="0"/>
              <a:t>Retrieve </a:t>
            </a:r>
            <a:r>
              <a:rPr lang="en-US" dirty="0" err="1" smtClean="0"/>
              <a:t>latlon</a:t>
            </a:r>
            <a:r>
              <a:rPr lang="en-US" dirty="0" smtClean="0"/>
              <a:t> coordinates for each road’s start/end nodes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325373" y="3066157"/>
            <a:ext cx="11366262" cy="2337474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2632841" y="2987566"/>
            <a:ext cx="1036583" cy="264860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71299" y="3259521"/>
            <a:ext cx="694339" cy="31005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8502210" y="3066156"/>
            <a:ext cx="3243499" cy="2367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2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Reproject</a:t>
            </a:r>
            <a:r>
              <a:rPr lang="en-US" dirty="0" smtClean="0"/>
              <a:t> coordinates to North American Datum of 1983 (NAD83)</a:t>
            </a:r>
          </a:p>
          <a:p>
            <a:pPr lvl="1"/>
            <a:r>
              <a:rPr lang="en-US" dirty="0" smtClean="0"/>
              <a:t>Distances calculated in meters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1706286" y="2620162"/>
            <a:ext cx="2846007" cy="3717621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/>
          <a:stretch/>
        </p:blipFill>
        <p:spPr>
          <a:xfrm>
            <a:off x="6670950" y="2480332"/>
            <a:ext cx="2582566" cy="3932292"/>
          </a:xfrm>
          <a:prstGeom prst="rect">
            <a:avLst/>
          </a:prstGeom>
          <a:ln>
            <a:noFill/>
          </a:ln>
        </p:spPr>
      </p:pic>
      <p:sp>
        <p:nvSpPr>
          <p:cNvPr id="8" name="Right Arrow 7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569779" y="6311900"/>
            <a:ext cx="87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WGS84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90018" y="631793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NAD83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55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length (in miles)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215013" y="2971067"/>
            <a:ext cx="11506962" cy="2259144"/>
          </a:xfrm>
          <a:prstGeom prst="rect">
            <a:avLst/>
          </a:prstGeom>
          <a:ln>
            <a:noFill/>
          </a:ln>
        </p:spPr>
      </p:pic>
      <p:sp>
        <p:nvSpPr>
          <p:cNvPr id="7" name="Rounded Rectangle 6"/>
          <p:cNvSpPr/>
          <p:nvPr/>
        </p:nvSpPr>
        <p:spPr>
          <a:xfrm>
            <a:off x="10586545" y="2919829"/>
            <a:ext cx="1135430" cy="25298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8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Pre-processing with </a:t>
            </a:r>
            <a:r>
              <a:rPr lang="en-US" dirty="0" err="1" smtClean="0"/>
              <a:t>PyQGIS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Reproject</a:t>
            </a:r>
            <a:r>
              <a:rPr lang="en-US" dirty="0" smtClean="0"/>
              <a:t> back to WGS84 for later visualizations</a:t>
            </a:r>
          </a:p>
        </p:txBody>
      </p:sp>
      <p:pic>
        <p:nvPicPr>
          <p:cNvPr id="6" name="Picture 5"/>
          <p:cNvPicPr/>
          <p:nvPr/>
        </p:nvPicPr>
        <p:blipFill>
          <a:blip r:embed="rId2"/>
          <a:stretch/>
        </p:blipFill>
        <p:spPr>
          <a:xfrm>
            <a:off x="7039733" y="2626196"/>
            <a:ext cx="2846007" cy="3717621"/>
          </a:xfrm>
          <a:prstGeom prst="rect">
            <a:avLst/>
          </a:prstGeom>
          <a:ln>
            <a:noFill/>
          </a:ln>
        </p:spPr>
      </p:pic>
      <p:pic>
        <p:nvPicPr>
          <p:cNvPr id="7" name="Picture 6"/>
          <p:cNvPicPr/>
          <p:nvPr/>
        </p:nvPicPr>
        <p:blipFill>
          <a:blip r:embed="rId3"/>
          <a:stretch/>
        </p:blipFill>
        <p:spPr>
          <a:xfrm>
            <a:off x="1937351" y="2480332"/>
            <a:ext cx="2582566" cy="3932292"/>
          </a:xfrm>
          <a:prstGeom prst="rect">
            <a:avLst/>
          </a:prstGeom>
          <a:ln>
            <a:noFill/>
          </a:ln>
        </p:spPr>
      </p:pic>
      <p:sp>
        <p:nvSpPr>
          <p:cNvPr id="8" name="Right Arrow 7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903226" y="6317934"/>
            <a:ext cx="87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WGS84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956419" y="6317934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NAD83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61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Convert to Pandas </a:t>
            </a:r>
            <a:r>
              <a:rPr lang="en-US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Shapefile module </a:t>
            </a:r>
            <a:r>
              <a:rPr lang="en-US" dirty="0" smtClean="0">
                <a:sym typeface="Wingdings" panose="05000000000000000000" pitchFamily="2" charset="2"/>
              </a:rPr>
              <a:t> convert shapefile to pandas </a:t>
            </a:r>
            <a:r>
              <a:rPr lang="en-US" dirty="0" err="1" smtClean="0">
                <a:sym typeface="Wingdings" panose="05000000000000000000" pitchFamily="2" charset="2"/>
              </a:rPr>
              <a:t>dataframe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rcRect l="31899" t="6211" r="18206" b="4705"/>
          <a:stretch/>
        </p:blipFill>
        <p:spPr>
          <a:xfrm>
            <a:off x="721274" y="2513954"/>
            <a:ext cx="4071085" cy="3823430"/>
          </a:xfrm>
          <a:prstGeom prst="rect">
            <a:avLst/>
          </a:prstGeom>
          <a:ln>
            <a:noFill/>
          </a:ln>
        </p:spPr>
      </p:pic>
      <p:sp>
        <p:nvSpPr>
          <p:cNvPr id="5" name="TextShape 3"/>
          <p:cNvSpPr txBox="1"/>
          <p:nvPr/>
        </p:nvSpPr>
        <p:spPr>
          <a:xfrm>
            <a:off x="8501592" y="6399113"/>
            <a:ext cx="358092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https://pypi.python.org/pypi/pyshp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631" y="3346069"/>
            <a:ext cx="5409378" cy="2264811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5185049" y="4110858"/>
            <a:ext cx="1062037" cy="6936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5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Clip Shapefile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4752" y="1825625"/>
            <a:ext cx="4908312" cy="4351338"/>
          </a:xfrm>
        </p:spPr>
        <p:txBody>
          <a:bodyPr/>
          <a:lstStyle/>
          <a:p>
            <a:r>
              <a:rPr lang="en-US" dirty="0" smtClean="0"/>
              <a:t>GDAL/OGR </a:t>
            </a:r>
            <a:r>
              <a:rPr lang="en-US" dirty="0" smtClean="0">
                <a:sym typeface="Wingdings" panose="05000000000000000000" pitchFamily="2" charset="2"/>
              </a:rPr>
              <a:t> Clip edges shapefile to attractions extent</a:t>
            </a:r>
            <a:endParaRPr lang="en-US" i="1" dirty="0" smtClean="0"/>
          </a:p>
          <a:p>
            <a:r>
              <a:rPr lang="en-US" dirty="0" smtClean="0"/>
              <a:t>Shapely </a:t>
            </a:r>
            <a:r>
              <a:rPr lang="en-US" dirty="0" smtClean="0">
                <a:sym typeface="Wingdings" panose="05000000000000000000" pitchFamily="2" charset="2"/>
              </a:rPr>
              <a:t> Convert point </a:t>
            </a:r>
            <a:r>
              <a:rPr lang="en-US" dirty="0" err="1" smtClean="0">
                <a:sym typeface="Wingdings" panose="05000000000000000000" pitchFamily="2" charset="2"/>
              </a:rPr>
              <a:t>latlons</a:t>
            </a:r>
            <a:r>
              <a:rPr lang="en-US" dirty="0" smtClean="0">
                <a:sym typeface="Wingdings" panose="05000000000000000000" pitchFamily="2" charset="2"/>
              </a:rPr>
              <a:t> to Well-Known-Text</a:t>
            </a:r>
          </a:p>
          <a:p>
            <a:pPr marL="0" indent="0">
              <a:buNone/>
            </a:pPr>
            <a:endParaRPr lang="en-US" i="1" dirty="0" smtClean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800" i="1" dirty="0" smtClean="0">
                <a:sym typeface="Wingdings" panose="05000000000000000000" pitchFamily="2" charset="2"/>
              </a:rPr>
              <a:t>*Note: </a:t>
            </a:r>
            <a:endParaRPr lang="en-US" sz="1800" i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1800" i="1" dirty="0" smtClean="0"/>
              <a:t>GDAL - Geospatial Data Abstraction Library</a:t>
            </a:r>
          </a:p>
          <a:p>
            <a:pPr marL="0" indent="0">
              <a:buNone/>
            </a:pPr>
            <a:r>
              <a:rPr lang="en-US" sz="1800" i="1" dirty="0" smtClean="0"/>
              <a:t>OGR - </a:t>
            </a:r>
            <a:r>
              <a:rPr lang="en-US" sz="1800" i="1" dirty="0" err="1" smtClean="0"/>
              <a:t>OpenGIS</a:t>
            </a:r>
            <a:r>
              <a:rPr lang="en-US" sz="1800" i="1" dirty="0" smtClean="0"/>
              <a:t> Simple Features Reference Implementation</a:t>
            </a:r>
            <a:endParaRPr lang="en-US" sz="1800" dirty="0" smtClean="0">
              <a:sym typeface="Wingdings" panose="05000000000000000000" pitchFamily="2" charset="2"/>
            </a:endParaRPr>
          </a:p>
        </p:txBody>
      </p:sp>
      <p:sp>
        <p:nvSpPr>
          <p:cNvPr id="8" name="TextShape 4"/>
          <p:cNvSpPr txBox="1"/>
          <p:nvPr/>
        </p:nvSpPr>
        <p:spPr>
          <a:xfrm>
            <a:off x="8429407" y="6078454"/>
            <a:ext cx="3658320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https://pypi.python.org/pypi/GDAL/</a:t>
            </a:r>
          </a:p>
        </p:txBody>
      </p:sp>
      <p:pic>
        <p:nvPicPr>
          <p:cNvPr id="9" name="Picture 8"/>
          <p:cNvPicPr/>
          <p:nvPr/>
        </p:nvPicPr>
        <p:blipFill>
          <a:blip r:embed="rId2"/>
          <a:srcRect l="25549" t="3889" r="17298" b="4705"/>
          <a:stretch/>
        </p:blipFill>
        <p:spPr>
          <a:xfrm>
            <a:off x="838200" y="1690688"/>
            <a:ext cx="5545728" cy="4665515"/>
          </a:xfrm>
          <a:prstGeom prst="rect">
            <a:avLst/>
          </a:prstGeom>
          <a:ln>
            <a:noFill/>
          </a:ln>
        </p:spPr>
      </p:pic>
      <p:sp>
        <p:nvSpPr>
          <p:cNvPr id="10" name="TextShape 5"/>
          <p:cNvSpPr txBox="1"/>
          <p:nvPr/>
        </p:nvSpPr>
        <p:spPr>
          <a:xfrm>
            <a:off x="8294571" y="6356203"/>
            <a:ext cx="4470312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https://pypi.python.org/pypi/Shapely</a:t>
            </a:r>
          </a:p>
        </p:txBody>
      </p:sp>
    </p:spTree>
    <p:extLst>
      <p:ext uri="{BB962C8B-B14F-4D97-AF65-F5344CB8AC3E}">
        <p14:creationId xmlns:p14="http://schemas.microsoft.com/office/powerpoint/2010/main" val="1163812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Stage 2: Optimization of Vacation Itinerary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9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and Assumptions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Objective: </a:t>
            </a:r>
            <a:endParaRPr lang="en-US" dirty="0"/>
          </a:p>
          <a:p>
            <a:pPr lvl="1"/>
            <a:r>
              <a:rPr lang="en-US" dirty="0"/>
              <a:t>Maximize attractions visited </a:t>
            </a:r>
            <a:r>
              <a:rPr lang="en-US" dirty="0" smtClean="0"/>
              <a:t>per day</a:t>
            </a:r>
            <a:endParaRPr lang="en-US" dirty="0"/>
          </a:p>
          <a:p>
            <a:pPr lvl="2"/>
            <a:r>
              <a:rPr lang="en-US" dirty="0"/>
              <a:t>Implies: shortest path among </a:t>
            </a:r>
            <a:r>
              <a:rPr lang="en-US" dirty="0" smtClean="0"/>
              <a:t>attractions</a:t>
            </a:r>
          </a:p>
          <a:p>
            <a:r>
              <a:rPr lang="en-US" dirty="0" smtClean="0"/>
              <a:t>Assumptions:</a:t>
            </a:r>
            <a:endParaRPr lang="en-US" dirty="0"/>
          </a:p>
          <a:p>
            <a:pPr lvl="1"/>
            <a:r>
              <a:rPr lang="en-US" dirty="0" smtClean="0"/>
              <a:t>Scheduling</a:t>
            </a:r>
          </a:p>
          <a:p>
            <a:pPr lvl="2"/>
            <a:r>
              <a:rPr lang="en-US" dirty="0" smtClean="0"/>
              <a:t>Day begins and ends at the hotel</a:t>
            </a:r>
          </a:p>
          <a:p>
            <a:pPr lvl="2"/>
            <a:r>
              <a:rPr lang="en-US" dirty="0" smtClean="0"/>
              <a:t>Daily activity time = 12 hours or less</a:t>
            </a:r>
          </a:p>
          <a:p>
            <a:pPr lvl="2"/>
            <a:r>
              <a:rPr lang="en-US" dirty="0" smtClean="0"/>
              <a:t>Duration at locations = 2 hours</a:t>
            </a:r>
          </a:p>
          <a:p>
            <a:pPr lvl="1"/>
            <a:r>
              <a:rPr lang="en-US" dirty="0" smtClean="0"/>
              <a:t>Rewards</a:t>
            </a:r>
          </a:p>
          <a:p>
            <a:pPr lvl="2"/>
            <a:r>
              <a:rPr lang="en-US" dirty="0" smtClean="0"/>
              <a:t>Attraction ratings</a:t>
            </a:r>
          </a:p>
          <a:p>
            <a:pPr lvl="3"/>
            <a:r>
              <a:rPr lang="en-US" dirty="0" smtClean="0"/>
              <a:t>Conversion constant = $10 per unit rating</a:t>
            </a:r>
          </a:p>
          <a:p>
            <a:pPr lvl="2"/>
            <a:r>
              <a:rPr lang="en-US" dirty="0" smtClean="0"/>
              <a:t>Time value of money = $36/</a:t>
            </a:r>
            <a:r>
              <a:rPr lang="en-US" dirty="0" err="1" smtClean="0"/>
              <a:t>hr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18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6401" y="6403032"/>
            <a:ext cx="5463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http://www.forbes.com/sites/maggiemcgrath/2016/03/25/how-much-is-your-time-really-worth/#</a:t>
            </a:r>
            <a:r>
              <a:rPr lang="en-US" sz="900" dirty="0" smtClean="0"/>
              <a:t>1ebc0afd408c</a:t>
            </a:r>
          </a:p>
          <a:p>
            <a:r>
              <a:rPr lang="en-US" sz="900" dirty="0"/>
              <a:t>http://programs.clearerthinking.org/what_is_your_time_really_worth_to_you.html#.WDRRV_krJPY</a:t>
            </a:r>
          </a:p>
        </p:txBody>
      </p:sp>
    </p:spTree>
    <p:extLst>
      <p:ext uri="{BB962C8B-B14F-4D97-AF65-F5344CB8AC3E}">
        <p14:creationId xmlns:p14="http://schemas.microsoft.com/office/powerpoint/2010/main" val="233795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Assumptions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“Freeway” road speed = 65 mph</a:t>
            </a:r>
          </a:p>
          <a:p>
            <a:r>
              <a:rPr lang="en-US" dirty="0"/>
              <a:t>“Other” road speed = 40 mph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6070473"/>
              </p:ext>
            </p:extLst>
          </p:nvPr>
        </p:nvGraphicFramePr>
        <p:xfrm>
          <a:off x="609601" y="2971800"/>
          <a:ext cx="10663767" cy="3025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Worksheet" r:id="rId4" imgW="6004418" imgH="1836389" progId="Excel.Sheet.12">
                  <p:embed/>
                </p:oleObj>
              </mc:Choice>
              <mc:Fallback>
                <p:oleObj name="Worksheet" r:id="rId4" imgW="6004418" imgH="183638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1" y="2971800"/>
                        <a:ext cx="10663767" cy="3025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1524000" y="2875280"/>
            <a:ext cx="1625600" cy="319024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9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0" indent="0" algn="ctr">
              <a:buNone/>
            </a:pPr>
            <a:r>
              <a:rPr lang="en-US" i="1" dirty="0" smtClean="0"/>
              <a:t>“For any US city, how can I maximize returns on my limited stay?”</a:t>
            </a:r>
            <a:endParaRPr lang="en-US" i="1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Why it matters…</a:t>
            </a:r>
          </a:p>
          <a:p>
            <a:r>
              <a:rPr lang="en-US" dirty="0" smtClean="0"/>
              <a:t>Travel planning – which attractions can easily be packaged together?</a:t>
            </a:r>
          </a:p>
          <a:p>
            <a:r>
              <a:rPr lang="en-US" dirty="0" smtClean="0"/>
              <a:t>Hotel companies – best locations to build hotels?</a:t>
            </a:r>
          </a:p>
        </p:txBody>
      </p:sp>
    </p:spTree>
    <p:extLst>
      <p:ext uri="{BB962C8B-B14F-4D97-AF65-F5344CB8AC3E}">
        <p14:creationId xmlns:p14="http://schemas.microsoft.com/office/powerpoint/2010/main" val="3778114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Solution Algorithm 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9737421"/>
              </p:ext>
            </p:extLst>
          </p:nvPr>
        </p:nvGraphicFramePr>
        <p:xfrm>
          <a:off x="817880" y="12160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ounded Rectangle 6"/>
          <p:cNvSpPr/>
          <p:nvPr/>
        </p:nvSpPr>
        <p:spPr>
          <a:xfrm>
            <a:off x="6360160" y="2540000"/>
            <a:ext cx="2265680" cy="169672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635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 Problem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Methods Considered </a:t>
            </a:r>
          </a:p>
          <a:p>
            <a:pPr lvl="1"/>
            <a:r>
              <a:rPr lang="en-US" dirty="0" smtClean="0"/>
              <a:t>Computationally expensive</a:t>
            </a:r>
          </a:p>
          <a:p>
            <a:pPr lvl="1"/>
            <a:r>
              <a:rPr lang="en-US" dirty="0" smtClean="0"/>
              <a:t>4.35 secs for one solution per attraction index </a:t>
            </a:r>
          </a:p>
          <a:p>
            <a:pPr lvl="1"/>
            <a:r>
              <a:rPr lang="en-US" dirty="0" smtClean="0"/>
              <a:t>Assuming 4 attractions / day and 20 attractions </a:t>
            </a: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4.35 * (20*19*18*17) = 515,818 secs ~=</a:t>
            </a:r>
            <a:r>
              <a:rPr lang="en-US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 5.85 days</a:t>
            </a:r>
            <a:endParaRPr lang="en-US" b="1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Final Method</a:t>
            </a:r>
          </a:p>
          <a:p>
            <a:pPr lvl="1"/>
            <a:r>
              <a:rPr lang="en-US" dirty="0" smtClean="0"/>
              <a:t>Savings Algorithm Based Heuristic Solution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5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133600" y="3989477"/>
            <a:ext cx="15240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Heuristic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 Itinerary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Start with initial attraction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22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14400" y="2397927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133600" y="239792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860800" y="238635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588000" y="238635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315200" y="238635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042400" y="238635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0760635" y="238232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914400" y="3981870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860800" y="397790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588000" y="397790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315200" y="397790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042400" y="3977902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0760635" y="397780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133600" y="3989477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7315200" y="3978298"/>
            <a:ext cx="1524000" cy="369332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2133600" y="3989477"/>
            <a:ext cx="1524000" cy="369332"/>
          </a:xfrm>
          <a:prstGeom prst="rect">
            <a:avLst/>
          </a:prstGeom>
          <a:solidFill>
            <a:srgbClr val="66FFFF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315200" y="3981857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48815" y="4649708"/>
            <a:ext cx="1968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Reward = 335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948815" y="527320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133600" y="5273209"/>
            <a:ext cx="1524000" cy="369332"/>
          </a:xfrm>
          <a:prstGeom prst="rect">
            <a:avLst/>
          </a:prstGeom>
          <a:solidFill>
            <a:srgbClr val="66FF66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3860800" y="526163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5588000" y="526163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7315200" y="526163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9042400" y="5261634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0769600" y="5261198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931693" y="5933440"/>
            <a:ext cx="1968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Reward = 512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1693" y="2915920"/>
            <a:ext cx="1968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Reward = 401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2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9" grpId="0" animBg="1"/>
      <p:bldP spid="30" grpId="0" animBg="1"/>
      <p:bldP spid="31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Check time for “solved” attractions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Repeat until Total Time &lt; 12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Procedure assumption – Sample size = 5</a:t>
            </a:r>
          </a:p>
          <a:p>
            <a:pPr lvl="1"/>
            <a:r>
              <a:rPr lang="en-US" dirty="0"/>
              <a:t>Assuming 4 attractions / day and 20 attractions 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4.35 * (20*19*18*17) = 515,818 secs ~=</a:t>
            </a:r>
            <a:r>
              <a:rPr 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 5.85 days</a:t>
            </a:r>
            <a:endParaRPr lang="en-US" b="1" dirty="0">
              <a:solidFill>
                <a:srgbClr val="FF0000"/>
              </a:solidFill>
            </a:endParaRPr>
          </a:p>
          <a:p>
            <a:pPr lvl="2"/>
            <a:r>
              <a:rPr lang="en-US" dirty="0" smtClean="0">
                <a:sym typeface="Wingdings" panose="05000000000000000000" pitchFamily="2" charset="2"/>
              </a:rPr>
              <a:t>Sample size = 5  4.35 * 4 * 5 = 87 secs ~= </a:t>
            </a:r>
            <a:r>
              <a:rPr lang="en-US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1.45 mins</a:t>
            </a:r>
            <a:endParaRPr lang="en-US" b="1" dirty="0">
              <a:solidFill>
                <a:srgbClr val="FF0000"/>
              </a:solidFill>
            </a:endParaRP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14400" y="3893230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133600" y="3891444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860800" y="3879869"/>
            <a:ext cx="1524000" cy="369332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588000" y="38798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3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315200" y="38798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4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042400" y="3879869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1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769600" y="3879869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14400" y="2567851"/>
            <a:ext cx="1016000" cy="3657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smtClean="0"/>
              <a:t>Hotel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33600" y="2566065"/>
            <a:ext cx="15240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 smtClean="0"/>
              <a:t>Attraction 5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622800" y="2560277"/>
            <a:ext cx="5037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Total Time = Travel Time + (# of Attractions) * 2 &lt; 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052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Stage 3: Results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5383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 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How do other people answer </a:t>
            </a:r>
            <a:r>
              <a:rPr lang="en-US" b="1" dirty="0">
                <a:solidFill>
                  <a:srgbClr val="FF0000"/>
                </a:solidFill>
              </a:rPr>
              <a:t>this problem? </a:t>
            </a:r>
            <a:r>
              <a:rPr lang="en-US" dirty="0"/>
              <a:t>Tell us a little about how other people go about answering the problem you selected. This is important because it gives us a basis on which to think about the project you created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30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How did you mathematically model the real world? </a:t>
            </a:r>
            <a:r>
              <a:rPr lang="en-US" dirty="0"/>
              <a:t>How did you translate the </a:t>
            </a:r>
            <a:r>
              <a:rPr lang="en-US" dirty="0" err="1"/>
              <a:t>realworld</a:t>
            </a:r>
            <a:r>
              <a:rPr lang="en-US" dirty="0"/>
              <a:t> problem into a mathematical formulation? </a:t>
            </a:r>
          </a:p>
        </p:txBody>
      </p:sp>
    </p:spTree>
    <p:extLst>
      <p:ext uri="{BB962C8B-B14F-4D97-AF65-F5344CB8AC3E}">
        <p14:creationId xmlns:p14="http://schemas.microsoft.com/office/powerpoint/2010/main" val="2241353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Sudesh’s</a:t>
            </a:r>
            <a:r>
              <a:rPr lang="en-US" dirty="0" smtClean="0"/>
              <a:t> stuff…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0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Design.</a:t>
            </a:r>
            <a:r>
              <a:rPr lang="en-US" dirty="0"/>
              <a:t> Tell us about the analysis you designed. What data did you use? What does your software do? How did you test that it works correctly? What are the key experiments / questions you answered using your software? </a:t>
            </a:r>
            <a:endParaRPr lang="en-US" dirty="0" smtClean="0"/>
          </a:p>
          <a:p>
            <a:endParaRPr lang="en-US" dirty="0"/>
          </a:p>
          <a:p>
            <a:r>
              <a:rPr lang="en-US" i="1" dirty="0" smtClean="0"/>
              <a:t>Perhaps talk about how we compared with Google Maps results to verify distances and travel times (compared to our outputs).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15600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Analysis Results</a:t>
            </a:r>
            <a:r>
              <a:rPr lang="en-US" dirty="0"/>
              <a:t>. Tell us the interesting results of your analysis. What are the insights you gained? Teach your audience about the things you discovered.</a:t>
            </a:r>
          </a:p>
        </p:txBody>
      </p:sp>
    </p:spTree>
    <p:extLst>
      <p:ext uri="{BB962C8B-B14F-4D97-AF65-F5344CB8AC3E}">
        <p14:creationId xmlns:p14="http://schemas.microsoft.com/office/powerpoint/2010/main" val="94580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Shortest path problem</a:t>
            </a:r>
          </a:p>
          <a:p>
            <a:r>
              <a:rPr lang="en-US" dirty="0"/>
              <a:t>Nodes: </a:t>
            </a:r>
          </a:p>
          <a:p>
            <a:pPr lvl="1"/>
            <a:r>
              <a:rPr lang="en-US" dirty="0" err="1"/>
              <a:t>Tripadvisor</a:t>
            </a:r>
            <a:r>
              <a:rPr lang="en-US" dirty="0"/>
              <a:t> </a:t>
            </a:r>
            <a:r>
              <a:rPr lang="en-US" b="1" dirty="0"/>
              <a:t>attraction</a:t>
            </a:r>
            <a:r>
              <a:rPr lang="en-US" dirty="0"/>
              <a:t> reviews</a:t>
            </a:r>
          </a:p>
          <a:p>
            <a:pPr lvl="1"/>
            <a:r>
              <a:rPr lang="en-US" dirty="0"/>
              <a:t>Yelp </a:t>
            </a:r>
            <a:r>
              <a:rPr lang="en-US" b="1" dirty="0"/>
              <a:t>restaurant</a:t>
            </a:r>
            <a:r>
              <a:rPr lang="en-US" dirty="0"/>
              <a:t> reviews</a:t>
            </a:r>
          </a:p>
          <a:p>
            <a:r>
              <a:rPr lang="en-US" dirty="0"/>
              <a:t>Edges: </a:t>
            </a:r>
          </a:p>
          <a:p>
            <a:pPr lvl="1"/>
            <a:r>
              <a:rPr lang="en-US" dirty="0"/>
              <a:t>Open Street Map </a:t>
            </a:r>
            <a:r>
              <a:rPr lang="en-US" b="1" dirty="0"/>
              <a:t>transportation</a:t>
            </a:r>
            <a:r>
              <a:rPr lang="en-US" dirty="0"/>
              <a:t> network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0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Calling the 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4335379" cy="4351338"/>
          </a:xfrm>
        </p:spPr>
        <p:txBody>
          <a:bodyPr/>
          <a:lstStyle/>
          <a:p>
            <a:r>
              <a:rPr lang="en-US" dirty="0" err="1" smtClean="0"/>
              <a:t>Tkinter</a:t>
            </a:r>
            <a:r>
              <a:rPr lang="en-US" dirty="0" smtClean="0"/>
              <a:t> GUI</a:t>
            </a:r>
          </a:p>
          <a:p>
            <a:r>
              <a:rPr lang="en-US" dirty="0" smtClean="0"/>
              <a:t>Pass arguments by calling python script via command-line</a:t>
            </a:r>
          </a:p>
        </p:txBody>
      </p:sp>
      <p:pic>
        <p:nvPicPr>
          <p:cNvPr id="4" name="Picture 3"/>
          <p:cNvPicPr/>
          <p:nvPr/>
        </p:nvPicPr>
        <p:blipFill>
          <a:blip r:embed="rId2"/>
          <a:stretch/>
        </p:blipFill>
        <p:spPr>
          <a:xfrm>
            <a:off x="5113716" y="1184410"/>
            <a:ext cx="6685251" cy="3837052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5202531" y="6012515"/>
            <a:ext cx="6507615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000" dirty="0" smtClean="0"/>
              <a:t>'python scrape.py –city=Austin –state=TX ' –base=</a:t>
            </a:r>
            <a:r>
              <a:rPr lang="en-US" sz="2000" dirty="0" err="1" smtClean="0"/>
              <a:t>Hotel_Ella</a:t>
            </a:r>
            <a:r>
              <a:rPr lang="en-US" sz="2000" dirty="0" smtClean="0"/>
              <a:t>’</a:t>
            </a:r>
            <a:endParaRPr lang="en-US" sz="2000" dirty="0"/>
          </a:p>
        </p:txBody>
      </p:sp>
      <p:sp>
        <p:nvSpPr>
          <p:cNvPr id="6" name="Equal 5"/>
          <p:cNvSpPr/>
          <p:nvPr/>
        </p:nvSpPr>
        <p:spPr>
          <a:xfrm>
            <a:off x="7794188" y="5138616"/>
            <a:ext cx="1324303" cy="75674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27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Summary and Conclusion</a:t>
            </a:r>
            <a:r>
              <a:rPr lang="en-US" dirty="0"/>
              <a:t>. Give us just one slide on the limitations of your analysis. In other words, if you had 3 additional months to work on this, what else would you have done to make the results better?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Limitations… </a:t>
            </a:r>
          </a:p>
          <a:p>
            <a:pPr lvl="1"/>
            <a:r>
              <a:rPr lang="en-US" dirty="0" smtClean="0"/>
              <a:t>Limited to USA</a:t>
            </a:r>
          </a:p>
          <a:p>
            <a:pPr lvl="1"/>
            <a:r>
              <a:rPr lang="en-US" dirty="0" smtClean="0"/>
              <a:t>Intended to make pip module, but lots of dependency requirements and a lot of data (shapefiles) needed to do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9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Analysis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 itinerary not “optimal,” but better than initial</a:t>
            </a:r>
          </a:p>
          <a:p>
            <a:r>
              <a:rPr lang="en-US" dirty="0" smtClean="0"/>
              <a:t>Limited to cities in USA</a:t>
            </a:r>
          </a:p>
          <a:p>
            <a:r>
              <a:rPr lang="en-US" dirty="0" smtClean="0"/>
              <a:t>Road dataset quality </a:t>
            </a:r>
            <a:r>
              <a:rPr lang="en-US" dirty="0" smtClean="0">
                <a:sym typeface="Wingdings" panose="05000000000000000000" pitchFamily="2" charset="2"/>
              </a:rPr>
              <a:t> Network quality</a:t>
            </a:r>
          </a:p>
          <a:p>
            <a:endParaRPr lang="en-US" dirty="0" smtClean="0"/>
          </a:p>
          <a:p>
            <a:r>
              <a:rPr lang="en-US" dirty="0" smtClean="0"/>
              <a:t>Identification of road speed approximation</a:t>
            </a:r>
          </a:p>
          <a:p>
            <a:r>
              <a:rPr lang="en-US" dirty="0" smtClean="0"/>
              <a:t>Identification of attractions that cannot be reach by car</a:t>
            </a:r>
          </a:p>
          <a:p>
            <a:pPr marL="228600" lvl="1">
              <a:spcBef>
                <a:spcPts val="1000"/>
              </a:spcBef>
            </a:pPr>
            <a:r>
              <a:rPr lang="en-US" sz="2800" dirty="0"/>
              <a:t>Intended to make pip module, but lots of dependency requirements and a lot of data (shapefiles) needed to do </a:t>
            </a:r>
            <a:r>
              <a:rPr lang="en-US" sz="2800" dirty="0" smtClean="0"/>
              <a:t>analysis </a:t>
            </a:r>
            <a:r>
              <a:rPr lang="en-US" sz="2800" dirty="0" smtClean="0">
                <a:solidFill>
                  <a:srgbClr val="FF0000"/>
                </a:solidFill>
              </a:rPr>
              <a:t>??</a:t>
            </a:r>
            <a:endParaRPr lang="en-US" sz="28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186643-96A3-44F9-9337-E70EF9D4EFD7}" type="slidenum">
              <a:rPr lang="en-US" smtClean="0"/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616200" y="3453595"/>
            <a:ext cx="3803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Picture of the “bad” Tuscaloosa roads?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61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restaurants to the algorithm</a:t>
            </a:r>
          </a:p>
          <a:p>
            <a:r>
              <a:rPr lang="en-US" dirty="0" smtClean="0"/>
              <a:t>Improve conversion of rating to money value</a:t>
            </a:r>
          </a:p>
          <a:p>
            <a:pPr lvl="1"/>
            <a:r>
              <a:rPr lang="en-US" dirty="0" smtClean="0"/>
              <a:t>Weight of rating for different attraction types</a:t>
            </a:r>
          </a:p>
          <a:p>
            <a:r>
              <a:rPr lang="en-US" dirty="0" smtClean="0"/>
              <a:t>Extend to time-space network</a:t>
            </a:r>
          </a:p>
          <a:p>
            <a:r>
              <a:rPr lang="en-US" dirty="0" smtClean="0"/>
              <a:t>QGIS output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082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Shortest path problem</a:t>
            </a:r>
          </a:p>
          <a:p>
            <a:r>
              <a:rPr lang="en-US" dirty="0" smtClean="0"/>
              <a:t>Nodes: </a:t>
            </a:r>
          </a:p>
          <a:p>
            <a:pPr lvl="1"/>
            <a:r>
              <a:rPr lang="en-US" dirty="0" err="1" smtClean="0"/>
              <a:t>Tripadvisor</a:t>
            </a:r>
            <a:r>
              <a:rPr lang="en-US" dirty="0" smtClean="0"/>
              <a:t> </a:t>
            </a:r>
            <a:r>
              <a:rPr lang="en-US" b="1" dirty="0" smtClean="0"/>
              <a:t>attraction</a:t>
            </a:r>
            <a:r>
              <a:rPr lang="en-US" dirty="0" smtClean="0"/>
              <a:t> reviews</a:t>
            </a:r>
          </a:p>
          <a:p>
            <a:pPr lvl="1"/>
            <a:r>
              <a:rPr lang="en-US" strike="sngStrike" dirty="0" smtClean="0"/>
              <a:t>Yelp </a:t>
            </a:r>
            <a:r>
              <a:rPr lang="en-US" b="1" strike="sngStrike" dirty="0" smtClean="0"/>
              <a:t>restaurant</a:t>
            </a:r>
            <a:r>
              <a:rPr lang="en-US" strike="sngStrike" dirty="0" smtClean="0"/>
              <a:t> reviews</a:t>
            </a:r>
          </a:p>
          <a:p>
            <a:r>
              <a:rPr lang="en-US" dirty="0" smtClean="0"/>
              <a:t>Edges: </a:t>
            </a:r>
          </a:p>
          <a:p>
            <a:pPr lvl="1"/>
            <a:r>
              <a:rPr lang="en-US" dirty="0" smtClean="0"/>
              <a:t>Open Street Map </a:t>
            </a:r>
            <a:r>
              <a:rPr lang="en-US" b="1" dirty="0" smtClean="0"/>
              <a:t>transportation</a:t>
            </a:r>
            <a:r>
              <a:rPr lang="en-US" dirty="0" smtClean="0"/>
              <a:t> network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300654" y="2737578"/>
            <a:ext cx="4110859" cy="4847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1300654" y="4066023"/>
            <a:ext cx="5529756" cy="4847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8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Stage </a:t>
            </a:r>
            <a:r>
              <a:rPr lang="en-US" dirty="0" smtClean="0"/>
              <a:t>1: Data Preprocessing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4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Scraping TripAdvisor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153641" y="6433488"/>
            <a:ext cx="1998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https://scrapy.org/</a:t>
            </a:r>
            <a:endParaRPr lang="en-US" dirty="0"/>
          </a:p>
        </p:txBody>
      </p:sp>
      <p:pic>
        <p:nvPicPr>
          <p:cNvPr id="5" name="tripadvisor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750"/>
            <a:ext cx="12192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22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Read as </a:t>
            </a:r>
            <a:r>
              <a:rPr lang="en-US" dirty="0"/>
              <a:t>P</a:t>
            </a:r>
            <a:r>
              <a:rPr lang="en-US" dirty="0" smtClean="0"/>
              <a:t>andas </a:t>
            </a:r>
            <a:r>
              <a:rPr lang="en-US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Scrapy</a:t>
            </a:r>
            <a:r>
              <a:rPr lang="en-US" dirty="0" smtClean="0"/>
              <a:t> Item Exporters </a:t>
            </a:r>
            <a:r>
              <a:rPr lang="en-US" dirty="0" smtClean="0">
                <a:sym typeface="Wingdings" panose="05000000000000000000" pitchFamily="2" charset="2"/>
              </a:rPr>
              <a:t> “CSV” option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0996"/>
          <a:stretch/>
        </p:blipFill>
        <p:spPr>
          <a:xfrm>
            <a:off x="549945" y="2563216"/>
            <a:ext cx="11016413" cy="313159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534204" y="2394284"/>
            <a:ext cx="304800" cy="34249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6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Nodes – Geocoding Attractions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Geocoder </a:t>
            </a:r>
            <a:r>
              <a:rPr lang="en-US" dirty="0" smtClean="0">
                <a:sym typeface="Wingdings" panose="05000000000000000000" pitchFamily="2" charset="2"/>
              </a:rPr>
              <a:t> Addresses to </a:t>
            </a:r>
            <a:r>
              <a:rPr lang="en-US" dirty="0" err="1" smtClean="0">
                <a:sym typeface="Wingdings" panose="05000000000000000000" pitchFamily="2" charset="2"/>
              </a:rPr>
              <a:t>Lat</a:t>
            </a:r>
            <a:r>
              <a:rPr lang="en-US" dirty="0" smtClean="0">
                <a:sym typeface="Wingdings" panose="05000000000000000000" pitchFamily="2" charset="2"/>
              </a:rPr>
              <a:t>/Lon coordinates</a:t>
            </a: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rcRect l="20105" t="6211" r="2785" b="28847"/>
          <a:stretch/>
        </p:blipFill>
        <p:spPr>
          <a:xfrm>
            <a:off x="1722569" y="2411575"/>
            <a:ext cx="8805062" cy="3900231"/>
          </a:xfrm>
          <a:prstGeom prst="rect">
            <a:avLst/>
          </a:prstGeom>
          <a:ln>
            <a:noFill/>
          </a:ln>
        </p:spPr>
      </p:pic>
      <p:sp>
        <p:nvSpPr>
          <p:cNvPr id="6" name="TextShape 3"/>
          <p:cNvSpPr txBox="1"/>
          <p:nvPr/>
        </p:nvSpPr>
        <p:spPr>
          <a:xfrm>
            <a:off x="8182437" y="6416233"/>
            <a:ext cx="4365323" cy="346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https://pypi.python.org/pypi/geocoder</a:t>
            </a:r>
          </a:p>
        </p:txBody>
      </p:sp>
    </p:spTree>
    <p:extLst>
      <p:ext uri="{BB962C8B-B14F-4D97-AF65-F5344CB8AC3E}">
        <p14:creationId xmlns:p14="http://schemas.microsoft.com/office/powerpoint/2010/main" val="208963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Edges – Data Retrieval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336045" y="6420671"/>
            <a:ext cx="4915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http://download.geofabrik.de/north-america.html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209" y="1551550"/>
            <a:ext cx="8656215" cy="4869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7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998</Words>
  <Application>Microsoft Office PowerPoint</Application>
  <PresentationFormat>Custom</PresentationFormat>
  <Paragraphs>197</Paragraphs>
  <Slides>33</Slides>
  <Notes>1</Notes>
  <HiddenSlides>0</HiddenSlides>
  <MMClips>1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Office Theme</vt:lpstr>
      <vt:lpstr>Worksheet</vt:lpstr>
      <vt:lpstr>Vacation Itinerary Generation</vt:lpstr>
      <vt:lpstr>Introduction</vt:lpstr>
      <vt:lpstr>Approach</vt:lpstr>
      <vt:lpstr>Approach</vt:lpstr>
      <vt:lpstr>Stage 1: Data Preprocessing</vt:lpstr>
      <vt:lpstr>Nodes – Scraping TripAdvisor</vt:lpstr>
      <vt:lpstr>Nodes – Read as Pandas DataFrame</vt:lpstr>
      <vt:lpstr>Nodes – Geocoding Attractions</vt:lpstr>
      <vt:lpstr>Edges – Data Retrieval</vt:lpstr>
      <vt:lpstr>Edges – Pre-processing with PyQGIS</vt:lpstr>
      <vt:lpstr>Edges – Pre-processing with PyQGIS</vt:lpstr>
      <vt:lpstr>Edges – Pre-processing with PyQGIS</vt:lpstr>
      <vt:lpstr>Edges – Pre-processing with PyQGIS</vt:lpstr>
      <vt:lpstr>Edges – Pre-processing with PyQGIS</vt:lpstr>
      <vt:lpstr>Edges – Convert to Pandas DataFrame</vt:lpstr>
      <vt:lpstr>Edges – Clip Shapefile</vt:lpstr>
      <vt:lpstr>Stage 2: Optimization of Vacation Itinerary</vt:lpstr>
      <vt:lpstr>Objective and Assumptions</vt:lpstr>
      <vt:lpstr>Data Assumptions</vt:lpstr>
      <vt:lpstr>Basic Solution Algorithm </vt:lpstr>
      <vt:lpstr>Optimization Problem Methods</vt:lpstr>
      <vt:lpstr>Heuristic Procedure</vt:lpstr>
      <vt:lpstr>Heuristic Procedure</vt:lpstr>
      <vt:lpstr>Stage 3: Results</vt:lpstr>
      <vt:lpstr>Literature Review</vt:lpstr>
      <vt:lpstr>PowerPoint Presentation</vt:lpstr>
      <vt:lpstr>Sudesh’s stuff…</vt:lpstr>
      <vt:lpstr>PowerPoint Presentation</vt:lpstr>
      <vt:lpstr>PowerPoint Presentation</vt:lpstr>
      <vt:lpstr>Calling the Script</vt:lpstr>
      <vt:lpstr>PowerPoint Presentation</vt:lpstr>
      <vt:lpstr>Analysis Limitations</vt:lpstr>
      <vt:lpstr>Future 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</dc:creator>
  <cp:lastModifiedBy>mmyl93</cp:lastModifiedBy>
  <cp:revision>32</cp:revision>
  <dcterms:created xsi:type="dcterms:W3CDTF">2016-11-21T18:54:56Z</dcterms:created>
  <dcterms:modified xsi:type="dcterms:W3CDTF">2016-11-22T20:05:09Z</dcterms:modified>
</cp:coreProperties>
</file>

<file path=docProps/thumbnail.jpeg>
</file>